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4C73"/>
    <a:srgbClr val="386294"/>
    <a:srgbClr val="8DC7FB"/>
    <a:srgbClr val="0476DE"/>
    <a:srgbClr val="D27800"/>
    <a:srgbClr val="9BCFFD"/>
    <a:srgbClr val="C8E4FD"/>
    <a:srgbClr val="FFB9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3206" autoAdjust="0"/>
    <p:restoredTop sz="94660"/>
  </p:normalViewPr>
  <p:slideViewPr>
    <p:cSldViewPr>
      <p:cViewPr varScale="1">
        <p:scale>
          <a:sx n="79" d="100"/>
          <a:sy n="79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2250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AB90727-9E67-4437-BBDF-E09C821A2872}" type="datetimeFigureOut">
              <a:rPr lang="en-US"/>
              <a:pPr>
                <a:defRPr/>
              </a:pPr>
              <a:t>2/9/2012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1110010-971F-4A30-8165-34817D7604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1DF2E1AF-CF50-4C60-9F8C-B3185EC18B4D}" type="datetimeFigureOut">
              <a:rPr lang="en-US"/>
              <a:pPr/>
              <a:t>2/9/2012</a:t>
            </a:fld>
            <a:endParaRPr lang="en-US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968C1DD4-D2C6-4692-BBFB-022D93FAA30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Tit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23813" y="4495800"/>
            <a:ext cx="9080500" cy="1447800"/>
          </a:xfrm>
          <a:prstGeom prst="rect">
            <a:avLst/>
          </a:prstGeom>
          <a:solidFill>
            <a:srgbClr val="386294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Oval 16"/>
          <p:cNvSpPr/>
          <p:nvPr userDrawn="1"/>
        </p:nvSpPr>
        <p:spPr>
          <a:xfrm>
            <a:off x="4038600" y="2819400"/>
            <a:ext cx="1447800" cy="1447800"/>
          </a:xfrm>
          <a:prstGeom prst="ellipse">
            <a:avLst/>
          </a:prstGeom>
          <a:blipFill dpi="0" rotWithShape="1">
            <a:blip r:embed="rId2" cstate="print"/>
            <a:srcRect/>
            <a:tile tx="-31750" ty="31750" sx="32000" sy="32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17"/>
          <p:cNvSpPr/>
          <p:nvPr userDrawn="1"/>
        </p:nvSpPr>
        <p:spPr>
          <a:xfrm>
            <a:off x="5715000" y="2819400"/>
            <a:ext cx="1447800" cy="1447800"/>
          </a:xfrm>
          <a:prstGeom prst="ellipse">
            <a:avLst/>
          </a:prstGeom>
          <a:blipFill dpi="0" rotWithShape="1">
            <a:blip r:embed="rId3" cstate="print"/>
            <a:srcRect/>
            <a:tile tx="-508000" ty="-101600" sx="38000" sy="38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8"/>
          <p:cNvSpPr/>
          <p:nvPr userDrawn="1"/>
        </p:nvSpPr>
        <p:spPr>
          <a:xfrm>
            <a:off x="7391400" y="2819400"/>
            <a:ext cx="1447800" cy="1447800"/>
          </a:xfrm>
          <a:prstGeom prst="ellipse">
            <a:avLst/>
          </a:prstGeom>
          <a:blipFill dpi="0" rotWithShape="1">
            <a:blip r:embed="rId4" cstate="print"/>
            <a:srcRect/>
            <a:tile tx="-514350" ty="25400" sx="34000" sy="34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0" y="4572000"/>
            <a:ext cx="8915400" cy="12954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r">
              <a:buFontTx/>
              <a:buNone/>
              <a:defRPr sz="72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7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152400"/>
            <a:ext cx="8258175" cy="12192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9"/>
          <p:cNvSpPr txBox="1"/>
          <p:nvPr userDrawn="1"/>
        </p:nvSpPr>
        <p:spPr>
          <a:xfrm>
            <a:off x="1905000" y="6324600"/>
            <a:ext cx="6096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(click above to play)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7086600" cy="1066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4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0"/>
          </p:nvPr>
        </p:nvSpPr>
        <p:spPr>
          <a:xfrm>
            <a:off x="1905000" y="1676400"/>
            <a:ext cx="6099048" cy="4572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7467600" cy="39624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37338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1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7467600" cy="1600199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Main Picture Bottom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160019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None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288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McGraw-Hill Companies  ∙  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Art of Public Speaking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11th Edition © 2012 Stephen E. Lucas.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6.2.wmv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6.3.wmv" TargetMode="Externa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6.4.wmv" TargetMode="Externa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6.1.wmv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000" dirty="0" smtClean="0"/>
              <a:t>Know Your </a:t>
            </a:r>
            <a:r>
              <a:rPr lang="en-US" sz="6000" dirty="0" smtClean="0"/>
              <a:t>Audience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Audience Interest</a:t>
            </a:r>
            <a:endParaRPr lang="en-US" dirty="0"/>
          </a:p>
        </p:txBody>
      </p:sp>
      <p:pic>
        <p:nvPicPr>
          <p:cNvPr id="4" name="Video6.2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5000" y="17526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Attitude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057400"/>
            <a:ext cx="3733800" cy="41910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Frame of mind in favor of, or opposed to, person, policy, belief, institution, etc.</a:t>
            </a:r>
            <a:endParaRPr lang="en-US" sz="3600" dirty="0"/>
          </a:p>
        </p:txBody>
      </p:sp>
      <p:pic>
        <p:nvPicPr>
          <p:cNvPr id="5" name="Picture Placeholder 4" descr="PPT-Ch6-2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17289" r="17289"/>
          <a:stretch>
            <a:fillRect/>
          </a:stretch>
        </p:blipFill>
        <p:spPr>
          <a:xfrm>
            <a:off x="5105400" y="2057400"/>
            <a:ext cx="35052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Adapting to Attitudes</a:t>
            </a:r>
            <a:endParaRPr lang="en-US" dirty="0"/>
          </a:p>
        </p:txBody>
      </p:sp>
      <p:pic>
        <p:nvPicPr>
          <p:cNvPr id="4" name="Video6.3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Obtaining Audience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indent="0" fontAlgn="auto">
              <a:buFont typeface="Arial" pitchFamily="34" charset="0"/>
              <a:buNone/>
              <a:defRPr/>
            </a:pPr>
            <a:r>
              <a:rPr lang="en-US" dirty="0" smtClean="0"/>
              <a:t>Types of Questions:</a:t>
            </a:r>
          </a:p>
          <a:p>
            <a:pPr lvl="1" fontAlgn="auto">
              <a:defRPr/>
            </a:pPr>
            <a:r>
              <a:rPr lang="en-US" dirty="0" smtClean="0"/>
              <a:t>Fixed-alternative</a:t>
            </a:r>
          </a:p>
          <a:p>
            <a:pPr lvl="1" fontAlgn="auto">
              <a:defRPr/>
            </a:pPr>
            <a:r>
              <a:rPr lang="en-US" dirty="0" smtClean="0"/>
              <a:t>Scale</a:t>
            </a:r>
          </a:p>
          <a:p>
            <a:pPr lvl="1" fontAlgn="auto">
              <a:defRPr/>
            </a:pPr>
            <a:r>
              <a:rPr lang="en-US" dirty="0" smtClean="0"/>
              <a:t>Open-ended</a:t>
            </a:r>
            <a:endParaRPr lang="en-US" dirty="0"/>
          </a:p>
        </p:txBody>
      </p:sp>
      <p:pic>
        <p:nvPicPr>
          <p:cNvPr id="6" name="Picture Placeholder 5" descr="PPT-Ch6-3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22250" r="22250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Fixed-Alternative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133600"/>
            <a:ext cx="7467600" cy="3962400"/>
          </a:xfrm>
        </p:spPr>
        <p:txBody>
          <a:bodyPr/>
          <a:lstStyle/>
          <a:p>
            <a:pPr fontAlgn="auto">
              <a:defRPr/>
            </a:pPr>
            <a:r>
              <a:rPr lang="en-US" sz="3400" dirty="0" smtClean="0"/>
              <a:t>Do you know what the insanity plea is in the U.S. legal system?</a:t>
            </a:r>
          </a:p>
          <a:p>
            <a:pPr fontAlgn="auto">
              <a:defRPr/>
            </a:pPr>
            <a:r>
              <a:rPr lang="en-US" sz="3400" dirty="0" smtClean="0"/>
              <a:t>		</a:t>
            </a:r>
            <a:r>
              <a:rPr lang="en-US" sz="3000" dirty="0" smtClean="0"/>
              <a:t>Yes 		</a:t>
            </a:r>
            <a:r>
              <a:rPr lang="en-US" sz="3000" b="0" dirty="0" smtClean="0"/>
              <a:t>_____</a:t>
            </a:r>
          </a:p>
          <a:p>
            <a:pPr fontAlgn="auto">
              <a:defRPr/>
            </a:pPr>
            <a:r>
              <a:rPr lang="en-US" sz="3000" dirty="0" smtClean="0"/>
              <a:t>		No 		</a:t>
            </a:r>
            <a:r>
              <a:rPr lang="en-US" sz="3000" b="0" dirty="0" smtClean="0"/>
              <a:t>_____</a:t>
            </a:r>
          </a:p>
          <a:p>
            <a:pPr fontAlgn="auto">
              <a:defRPr/>
            </a:pPr>
            <a:r>
              <a:rPr lang="en-US" sz="3000" dirty="0" smtClean="0"/>
              <a:t>		Not sure 	</a:t>
            </a:r>
            <a:r>
              <a:rPr lang="en-US" sz="3000" b="0" dirty="0" smtClean="0"/>
              <a:t>_____</a:t>
            </a:r>
            <a:endParaRPr lang="en-US" sz="30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133600"/>
            <a:ext cx="7620000" cy="3962400"/>
          </a:xfrm>
        </p:spPr>
        <p:txBody>
          <a:bodyPr/>
          <a:lstStyle/>
          <a:p>
            <a:pPr fontAlgn="auto">
              <a:defRPr/>
            </a:pPr>
            <a:r>
              <a:rPr lang="en-US" sz="3400" dirty="0" smtClean="0"/>
              <a:t>How often do you believe the insanity plea is used in U.S. court cases?</a:t>
            </a:r>
          </a:p>
          <a:p>
            <a:pPr fontAlgn="auto">
              <a:defRPr/>
            </a:pPr>
            <a:r>
              <a:rPr lang="en-US" sz="2600" dirty="0" smtClean="0"/>
              <a:t>very							</a:t>
            </a:r>
            <a:r>
              <a:rPr lang="en-US" sz="2600" dirty="0" err="1" smtClean="0"/>
              <a:t>very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seldom						often</a:t>
            </a:r>
            <a:endParaRPr lang="en-US" sz="26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2895600" y="4419600"/>
            <a:ext cx="4572000" cy="0"/>
          </a:xfrm>
          <a:prstGeom prst="line">
            <a:avLst/>
          </a:prstGeom>
          <a:ln w="28575">
            <a:solidFill>
              <a:srgbClr val="2B4C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5400000" flipH="1" flipV="1">
            <a:off x="3505200" y="4419600"/>
            <a:ext cx="304800" cy="0"/>
          </a:xfrm>
          <a:prstGeom prst="line">
            <a:avLst/>
          </a:prstGeom>
          <a:ln w="28575">
            <a:solidFill>
              <a:srgbClr val="2B4C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 flipH="1" flipV="1">
            <a:off x="4267200" y="4419600"/>
            <a:ext cx="304800" cy="0"/>
          </a:xfrm>
          <a:prstGeom prst="line">
            <a:avLst/>
          </a:prstGeom>
          <a:ln w="28575">
            <a:solidFill>
              <a:srgbClr val="2B4C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 flipH="1" flipV="1">
            <a:off x="5029200" y="4419600"/>
            <a:ext cx="304800" cy="0"/>
          </a:xfrm>
          <a:prstGeom prst="line">
            <a:avLst/>
          </a:prstGeom>
          <a:ln w="28575">
            <a:solidFill>
              <a:srgbClr val="2B4C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 flipH="1" flipV="1">
            <a:off x="5791200" y="4419600"/>
            <a:ext cx="304800" cy="0"/>
          </a:xfrm>
          <a:prstGeom prst="line">
            <a:avLst/>
          </a:prstGeom>
          <a:ln w="28575">
            <a:solidFill>
              <a:srgbClr val="2B4C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 flipH="1" flipV="1">
            <a:off x="6553200" y="4419600"/>
            <a:ext cx="304800" cy="0"/>
          </a:xfrm>
          <a:prstGeom prst="line">
            <a:avLst/>
          </a:prstGeom>
          <a:ln w="28575">
            <a:solidFill>
              <a:srgbClr val="2B4C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Open-Ended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dirty="0" smtClean="0"/>
              <a:t>What is your opinion about the insanity plea in U.S. court cases?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Using Questionnaires</a:t>
            </a:r>
            <a:endParaRPr lang="en-US" dirty="0"/>
          </a:p>
        </p:txBody>
      </p:sp>
      <p:pic>
        <p:nvPicPr>
          <p:cNvPr id="4" name="Video6.4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8001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Adapting </a:t>
            </a:r>
            <a:r>
              <a:rPr lang="en-US" dirty="0" smtClean="0"/>
              <a:t>Before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20000" cy="42672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Assess how audience will respond.</a:t>
            </a:r>
          </a:p>
          <a:p>
            <a:pPr fontAlgn="auto">
              <a:defRPr/>
            </a:pPr>
            <a:r>
              <a:rPr lang="en-US" dirty="0" smtClean="0"/>
              <a:t>Adjust to make your speech clear and convincing</a:t>
            </a:r>
            <a:r>
              <a:rPr lang="en-US" dirty="0" smtClean="0"/>
              <a:t>.</a:t>
            </a:r>
          </a:p>
          <a:p>
            <a:pPr fontAlgn="auto">
              <a:defRPr/>
            </a:pPr>
            <a:r>
              <a:rPr lang="en-US" dirty="0" smtClean="0"/>
              <a:t>But . . . </a:t>
            </a:r>
            <a:r>
              <a:rPr lang="en-US" dirty="0" smtClean="0"/>
              <a:t>d</a:t>
            </a:r>
            <a:r>
              <a:rPr lang="en-US" dirty="0" smtClean="0"/>
              <a:t>on’t pander!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Adapting During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20000" cy="4114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Adjust for unexpected circumstances.</a:t>
            </a:r>
          </a:p>
          <a:p>
            <a:pPr fontAlgn="auto">
              <a:defRPr/>
            </a:pPr>
            <a:r>
              <a:rPr lang="en-US" dirty="0" smtClean="0"/>
              <a:t>Watch for feedback.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Adapting to Audience</a:t>
            </a:r>
            <a:endParaRPr lang="en-US" dirty="0"/>
          </a:p>
        </p:txBody>
      </p:sp>
      <p:pic>
        <p:nvPicPr>
          <p:cNvPr id="4" name="Video6.1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81534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Do you think Gov. Rick Perry knew his audience?</a:t>
            </a:r>
            <a:endParaRPr lang="en-US" dirty="0"/>
          </a:p>
        </p:txBody>
      </p:sp>
    </p:spTree>
    <p:controls>
      <p:control spid="1026" name="ShockwaveFlash1" r:id="rId2" imgW="7392432" imgH="4571429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800" dirty="0" smtClean="0"/>
              <a:t>Audience-Centeredness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dirty="0" smtClean="0"/>
              <a:t>Always keep </a:t>
            </a:r>
            <a:r>
              <a:rPr lang="en-US" dirty="0" smtClean="0"/>
              <a:t>your </a:t>
            </a:r>
            <a:r>
              <a:rPr lang="en-US" dirty="0" smtClean="0"/>
              <a:t>audience foremost in your mind during speech preparation and presentation.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800" dirty="0" smtClean="0"/>
              <a:t>Audience-Centeredness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33600"/>
            <a:ext cx="7620000" cy="42672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To whom am I speaking?</a:t>
            </a:r>
          </a:p>
          <a:p>
            <a:pPr fontAlgn="auto">
              <a:defRPr/>
            </a:pPr>
            <a:r>
              <a:rPr lang="en-US" sz="3600" dirty="0" smtClean="0"/>
              <a:t>What do I want them to know, to believe, or to do?</a:t>
            </a:r>
          </a:p>
          <a:p>
            <a:pPr fontAlgn="auto">
              <a:defRPr/>
            </a:pPr>
            <a:r>
              <a:rPr lang="en-US" sz="3600" dirty="0" smtClean="0"/>
              <a:t>What is most effective way of accomplishing that?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Identification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0"/>
            <a:ext cx="7467600" cy="12954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Emphasize common values, goals, and experiences.</a:t>
            </a:r>
            <a:endParaRPr lang="en-US" sz="3600" dirty="0"/>
          </a:p>
        </p:txBody>
      </p:sp>
      <p:pic>
        <p:nvPicPr>
          <p:cNvPr id="7" name="Picture Placeholder 6" descr="martin-luther-king2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13854" b="13854"/>
          <a:stretch>
            <a:fillRect/>
          </a:stretch>
        </p:blipFill>
        <p:spPr>
          <a:xfrm>
            <a:off x="2667000" y="3352800"/>
            <a:ext cx="4754880" cy="297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Egocentrism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sz="3600" dirty="0" smtClean="0"/>
              <a:t>Tendency to be concerned with one’s own values, beliefs, and well-being.</a:t>
            </a:r>
          </a:p>
          <a:p>
            <a:pPr fontAlgn="auto">
              <a:defRPr/>
            </a:pPr>
            <a:r>
              <a:rPr lang="en-US" sz="3600" dirty="0" smtClean="0"/>
              <a:t>It’s not about you!  It’s about the goal of your speech and the audience.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smtClean="0"/>
              <a:t>Demographic Analysis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133600"/>
            <a:ext cx="7162800" cy="4343400"/>
          </a:xfrm>
        </p:spPr>
        <p:txBody>
          <a:bodyPr numCol="2"/>
          <a:lstStyle/>
          <a:p>
            <a:pPr fontAlgn="auto">
              <a:defRPr/>
            </a:pPr>
            <a:r>
              <a:rPr lang="en-US" sz="3600" dirty="0" smtClean="0"/>
              <a:t>Age</a:t>
            </a:r>
          </a:p>
          <a:p>
            <a:pPr fontAlgn="auto">
              <a:defRPr/>
            </a:pPr>
            <a:r>
              <a:rPr lang="en-US" sz="3600" dirty="0" smtClean="0"/>
              <a:t>Gender</a:t>
            </a:r>
          </a:p>
          <a:p>
            <a:pPr fontAlgn="auto">
              <a:defRPr/>
            </a:pPr>
            <a:r>
              <a:rPr lang="en-US" sz="3600" dirty="0" smtClean="0"/>
              <a:t>Religion</a:t>
            </a:r>
          </a:p>
          <a:p>
            <a:pPr fontAlgn="auto">
              <a:defRPr/>
            </a:pPr>
            <a:r>
              <a:rPr lang="en-US" sz="3600" dirty="0" smtClean="0"/>
              <a:t>Sexual orientation</a:t>
            </a:r>
          </a:p>
          <a:p>
            <a:pPr fontAlgn="auto">
              <a:buFont typeface="Arial" pitchFamily="34" charset="0"/>
              <a:buNone/>
              <a:defRPr/>
            </a:pP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Racial, ethnic, and cultural background</a:t>
            </a:r>
          </a:p>
          <a:p>
            <a:pPr fontAlgn="auto">
              <a:defRPr/>
            </a:pPr>
            <a:r>
              <a:rPr lang="en-US" sz="3600" dirty="0" smtClean="0"/>
              <a:t>Group membership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Stereotyping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86000"/>
            <a:ext cx="7620000" cy="40386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Oversimplified image of group.</a:t>
            </a:r>
          </a:p>
          <a:p>
            <a:pPr fontAlgn="auto">
              <a:defRPr/>
            </a:pPr>
            <a:r>
              <a:rPr lang="en-US" sz="3600" dirty="0" smtClean="0"/>
              <a:t>Assuming all members are alike.</a:t>
            </a:r>
          </a:p>
          <a:p>
            <a:pPr fontAlgn="auto">
              <a:defRPr/>
            </a:pPr>
            <a:r>
              <a:rPr lang="en-US" sz="3600" dirty="0" smtClean="0"/>
              <a:t>Is often bias, prejudicial, and used to </a:t>
            </a:r>
            <a:r>
              <a:rPr lang="en-US" sz="3600" dirty="0" smtClean="0"/>
              <a:t>disrespect a person or a group </a:t>
            </a:r>
            <a:r>
              <a:rPr lang="en-US" sz="3600" dirty="0" smtClean="0"/>
              <a:t>of people.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Situational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Size of audience</a:t>
            </a:r>
          </a:p>
          <a:p>
            <a:pPr fontAlgn="auto">
              <a:defRPr/>
            </a:pPr>
            <a:r>
              <a:rPr lang="en-US" dirty="0" smtClean="0"/>
              <a:t>Physical setting</a:t>
            </a:r>
          </a:p>
          <a:p>
            <a:pPr fontAlgn="auto">
              <a:defRPr/>
            </a:pPr>
            <a:r>
              <a:rPr lang="en-US" dirty="0" smtClean="0"/>
              <a:t>Disposition toward topic</a:t>
            </a:r>
          </a:p>
          <a:p>
            <a:pPr fontAlgn="auto">
              <a:defRPr/>
            </a:pPr>
            <a:r>
              <a:rPr lang="en-US" dirty="0" smtClean="0"/>
              <a:t>Disposition toward speaker</a:t>
            </a:r>
          </a:p>
          <a:p>
            <a:pPr fontAlgn="auto">
              <a:defRPr/>
            </a:pPr>
            <a:r>
              <a:rPr lang="en-US" dirty="0" smtClean="0"/>
              <a:t>Disposition toward occasion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PS11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S11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417</TotalTime>
  <Words>291</Words>
  <Application>Microsoft Office PowerPoint</Application>
  <PresentationFormat>On-screen Show (4:3)</PresentationFormat>
  <Paragraphs>59</Paragraphs>
  <Slides>21</Slides>
  <Notes>21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APS11e Master</vt:lpstr>
      <vt:lpstr>Slide 1</vt:lpstr>
      <vt:lpstr>Adapting to Audience</vt:lpstr>
      <vt:lpstr>Audience-Centeredness</vt:lpstr>
      <vt:lpstr>Audience-Centeredness</vt:lpstr>
      <vt:lpstr>Identification</vt:lpstr>
      <vt:lpstr>Egocentrism</vt:lpstr>
      <vt:lpstr>Demographic Analysis</vt:lpstr>
      <vt:lpstr>Stereotyping</vt:lpstr>
      <vt:lpstr>Situational Analysis</vt:lpstr>
      <vt:lpstr>Audience Interest</vt:lpstr>
      <vt:lpstr>Attitude</vt:lpstr>
      <vt:lpstr>Adapting to Attitudes</vt:lpstr>
      <vt:lpstr>Obtaining Audience Information</vt:lpstr>
      <vt:lpstr>Fixed-Alternative</vt:lpstr>
      <vt:lpstr>Scale</vt:lpstr>
      <vt:lpstr>Open-Ended</vt:lpstr>
      <vt:lpstr>Using Questionnaires</vt:lpstr>
      <vt:lpstr>Adapting Before Speech</vt:lpstr>
      <vt:lpstr>Adapting During Speech</vt:lpstr>
      <vt:lpstr>Do you think Gov. Rick Perry knew his audience?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APS 11e</dc:title>
  <dc:creator>APS 11e</dc:creator>
  <cp:lastModifiedBy>Lenovo User</cp:lastModifiedBy>
  <cp:revision>109</cp:revision>
  <dcterms:created xsi:type="dcterms:W3CDTF">2011-07-12T18:06:15Z</dcterms:created>
  <dcterms:modified xsi:type="dcterms:W3CDTF">2012-02-09T06:48:47Z</dcterms:modified>
</cp:coreProperties>
</file>